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6"/>
  </p:notesMasterIdLst>
  <p:sldIdLst>
    <p:sldId id="256" r:id="rId2"/>
    <p:sldId id="293" r:id="rId3"/>
    <p:sldId id="282" r:id="rId4"/>
    <p:sldId id="271" r:id="rId5"/>
    <p:sldId id="284" r:id="rId6"/>
    <p:sldId id="283" r:id="rId7"/>
    <p:sldId id="285" r:id="rId8"/>
    <p:sldId id="261" r:id="rId9"/>
    <p:sldId id="270" r:id="rId10"/>
    <p:sldId id="262" r:id="rId11"/>
    <p:sldId id="286" r:id="rId12"/>
    <p:sldId id="274" r:id="rId13"/>
    <p:sldId id="279" r:id="rId14"/>
    <p:sldId id="275" r:id="rId15"/>
    <p:sldId id="276" r:id="rId16"/>
    <p:sldId id="287" r:id="rId17"/>
    <p:sldId id="269" r:id="rId18"/>
    <p:sldId id="280" r:id="rId19"/>
    <p:sldId id="277" r:id="rId20"/>
    <p:sldId id="278" r:id="rId21"/>
    <p:sldId id="295" r:id="rId22"/>
    <p:sldId id="288" r:id="rId23"/>
    <p:sldId id="267" r:id="rId24"/>
    <p:sldId id="289" r:id="rId25"/>
    <p:sldId id="258" r:id="rId26"/>
    <p:sldId id="266" r:id="rId27"/>
    <p:sldId id="264" r:id="rId28"/>
    <p:sldId id="265" r:id="rId29"/>
    <p:sldId id="291" r:id="rId30"/>
    <p:sldId id="281" r:id="rId31"/>
    <p:sldId id="292" r:id="rId32"/>
    <p:sldId id="257" r:id="rId33"/>
    <p:sldId id="259" r:id="rId34"/>
    <p:sldId id="294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5CE8C-9885-4ED0-BA64-37CE6C63C29C}" v="3" dt="2022-07-20T15:27:40.938"/>
    <p1510:client id="{387B5ABA-000F-4F6F-AF16-971FBDF27251}" v="359" dt="2022-07-20T05:17:12.283"/>
    <p1510:client id="{4C6AD16B-BB14-4FD0-9D60-52158AC31BEC}" v="473" dt="2022-07-20T05:11:19.739"/>
    <p1510:client id="{5B027531-2E0D-45A4-8D27-5EF1C8F9DDDA}" v="293" dt="2022-07-20T04:10:31.908"/>
    <p1510:client id="{82B04EA4-EE0C-4560-A099-D7ECC283DD29}" v="830" dt="2022-07-19T04:38:02.474"/>
    <p1510:client id="{8FD5F674-645B-4017-8B69-383D54A120E2}" v="1557" dt="2022-07-20T17:45:19.293"/>
    <p1510:client id="{A1E33BC7-AD9A-4E32-8F14-3706C832A173}" v="947" dt="2022-07-20T17:43:02.538"/>
    <p1510:client id="{A85B76DA-6E03-4414-A2CF-E79CFF01C8F7}" v="267" dt="2022-07-20T00:20:21.492"/>
    <p1510:client id="{AD732533-E43F-424A-8A24-A61959D0A8E8}" v="127" dt="2022-07-20T17:45:54.451"/>
    <p1510:client id="{C07182BB-842C-4814-88A7-32DC31E94E55}" v="10" dt="2022-07-20T00:08:52.748"/>
    <p1510:client id="{D55BDAED-2E76-4D37-BF75-7D65D0205B11}" v="295" dt="2022-07-20T05:39:44.604"/>
    <p1510:client id="{EA0DE892-2000-4E5A-A9F3-B2BBA130040E}" v="338" dt="2022-07-19T22:20:45.787"/>
    <p1510:client id="{F9F18219-DBB1-41A8-9571-32B396FF93C6}" v="521" dt="2022-07-20T03:25:01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4A67B-DDC2-4598-9963-185FB2FEEC52}" type="datetimeFigureOut">
              <a:t>8/8/2022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F7D2F-5508-4AB4-A7F9-75E6182861D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66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F7D2F-5508-4AB4-A7F9-75E6182861D3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39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F7D2F-5508-4AB4-A7F9-75E6182861D3}" type="slidenum"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4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F7D2F-5508-4AB4-A7F9-75E6182861D3}" type="slidenum"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38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8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4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8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8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8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0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AkU3_HRjVg" TargetMode="Externa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ja coloreada en pila negra">
            <a:extLst>
              <a:ext uri="{FF2B5EF4-FFF2-40B4-BE49-F238E27FC236}">
                <a16:creationId xmlns:a16="http://schemas.microsoft.com/office/drawing/2014/main" id="{B5CE0608-0725-742E-4CFD-A028C905C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1" b="18423"/>
          <a:stretch/>
        </p:blipFill>
        <p:spPr>
          <a:xfrm>
            <a:off x="243840" y="242316"/>
            <a:ext cx="11704320" cy="6373368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47813CFC-3088-49F0-9A37-3D9DF1359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solidFill>
            <a:schemeClr val="tx1">
              <a:alpha val="75000"/>
            </a:schemeClr>
          </a:solidFill>
          <a:ln w="127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1E0DAA0F-EB9D-47B4-8A43-53347F310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es-ES"/>
              <a:t>Avances científicos de los últimos 100 años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9530" y="4317869"/>
            <a:ext cx="8767860" cy="20044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ES"/>
              <a:t>Oscar Miguel </a:t>
            </a:r>
            <a:r>
              <a:rPr lang="es-ES" err="1"/>
              <a:t>Cubías</a:t>
            </a:r>
            <a:r>
              <a:rPr lang="es-ES"/>
              <a:t> Cisneros #8</a:t>
            </a:r>
          </a:p>
          <a:p>
            <a:r>
              <a:rPr lang="es-ES"/>
              <a:t>Fernando José Fuentes Castillo #10</a:t>
            </a:r>
          </a:p>
          <a:p>
            <a:r>
              <a:rPr lang="es-ES"/>
              <a:t>Manuel Enrique Lemus Pacheco #18</a:t>
            </a:r>
          </a:p>
          <a:p>
            <a:r>
              <a:rPr lang="es-ES"/>
              <a:t>Fátima Sofía Marroquín Jaime #20</a:t>
            </a:r>
          </a:p>
          <a:p>
            <a:r>
              <a:rPr lang="es-ES" err="1"/>
              <a:t>Avril</a:t>
            </a:r>
            <a:r>
              <a:rPr lang="es-ES"/>
              <a:t> Fernanda Paz Pinto #29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 descr="Imagen que contiene persona, hombre, frente, tabla&#10;&#10;Descripción generada automáticamente">
            <a:extLst>
              <a:ext uri="{FF2B5EF4-FFF2-40B4-BE49-F238E27FC236}">
                <a16:creationId xmlns:a16="http://schemas.microsoft.com/office/drawing/2014/main" id="{3D062BC3-5653-E3B6-FB7B-F1FE8AF7B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B16C0-D9F9-55A4-4CA7-648BE566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9)TRASPLANTES DE ÓRGANOS</a:t>
            </a:r>
          </a:p>
        </p:txBody>
      </p:sp>
    </p:spTree>
    <p:extLst>
      <p:ext uri="{BB962C8B-B14F-4D97-AF65-F5344CB8AC3E}">
        <p14:creationId xmlns:p14="http://schemas.microsoft.com/office/powerpoint/2010/main" val="71241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 descr="Imagen que contiene persona, mujer, sostener, tabla&#10;&#10;Descripción generada automáticamente">
            <a:extLst>
              <a:ext uri="{FF2B5EF4-FFF2-40B4-BE49-F238E27FC236}">
                <a16:creationId xmlns:a16="http://schemas.microsoft.com/office/drawing/2014/main" id="{26BAB5CD-0A56-0CDC-FA85-A9389780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2136027"/>
            <a:ext cx="4593715" cy="25839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B8780-092C-2E17-999E-D103678CE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>
                <a:ea typeface="+mn-lt"/>
                <a:cs typeface="+mn-lt"/>
              </a:rPr>
              <a:t>El descubrimiento de que podía salvarse la vida de una persona por medio de la donación de órganos por medio de un donante fue un gran avance en el avance médico y científico para la humanidad, ya que significaría que pacientes con tumores de todo tipo, deficiencia cardiaca, insuficiencia renal etc. (por mencionar unos cuantos)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988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0CA7-7826-334E-824A-4EAE342C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Datos Relevantes de los trasplantes de órganos y De las pruebas diagnosticas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96D7BC-F10B-8DA6-9DA8-20541D2BC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/>
              <a:t>Orígenes: </a:t>
            </a:r>
          </a:p>
          <a:p>
            <a:r>
              <a:rPr lang="es-ES" sz="4000"/>
              <a:t>Impacto en la sociedad</a:t>
            </a:r>
          </a:p>
          <a:p>
            <a:r>
              <a:rPr lang="es-ES" sz="4000"/>
              <a:t>Que cambio gracias a estos avances</a:t>
            </a:r>
          </a:p>
          <a:p>
            <a:pPr marL="45720" indent="0">
              <a:buNone/>
            </a:pP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CAC92AA-F41A-6274-AF7F-3ECD9EEE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15" y="4208186"/>
            <a:ext cx="2207419" cy="19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6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22BC115D-1AFC-4AA9-4B34-C6E743CD98D2}"/>
              </a:ext>
            </a:extLst>
          </p:cNvPr>
          <p:cNvSpPr txBox="1"/>
          <p:nvPr/>
        </p:nvSpPr>
        <p:spPr>
          <a:xfrm>
            <a:off x="1109980" y="3895344"/>
            <a:ext cx="9966960" cy="1490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Redes </a:t>
            </a:r>
            <a:r>
              <a:rPr lang="en-US" sz="6600" b="1" cap="all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sociales</a:t>
            </a:r>
            <a:endParaRPr lang="en-US" sz="6600" b="1" cap="all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938A2183-8889-45F2-4FDC-B47B7E75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37" y="726031"/>
            <a:ext cx="4929931" cy="31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6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40F174-3954-ABA3-32A9-DCF72060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78064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/>
              <a:t>Las redes sociales son espacios virtuales que, como bien indica su nombre, simulan las interacciones que se producen entre individuos en un entorno virtual.</a:t>
            </a:r>
          </a:p>
          <a:p>
            <a:pPr algn="just"/>
            <a:endParaRPr lang="es-ES"/>
          </a:p>
          <a:p>
            <a:pPr algn="just"/>
            <a:r>
              <a:rPr lang="es-ES"/>
              <a:t>Las redes sociales son constante objeto de análisis para diversas ramas de las ciencias sociales, como la antropología, sociología, economía o incluso la historia.</a:t>
            </a: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9B0693A-437A-9478-5544-BDDDF9B3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81" y="1780634"/>
            <a:ext cx="4032738" cy="36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C10768-8E40-B141-7014-CF64E257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s-ES" sz="3200" dirty="0"/>
              <a:t>Importancia en la actualidad</a:t>
            </a:r>
          </a:p>
        </p:txBody>
      </p:sp>
      <p:pic>
        <p:nvPicPr>
          <p:cNvPr id="5" name="Social Media - 1360">
            <a:hlinkClick r:id="" action="ppaction://media"/>
            <a:extLst>
              <a:ext uri="{FF2B5EF4-FFF2-40B4-BE49-F238E27FC236}">
                <a16:creationId xmlns:a16="http://schemas.microsoft.com/office/drawing/2014/main" id="{AB94BE1F-3959-AF3C-7A63-BA4733B5F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064" y="1727691"/>
            <a:ext cx="6045576" cy="340063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C0074B-93B7-5E82-F278-6AC43434E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 sz="2400" dirty="0"/>
          </a:p>
          <a:p>
            <a:pPr marL="45720" indent="0">
              <a:buNone/>
            </a:pPr>
            <a:endParaRPr lang="es-ES" sz="2400" dirty="0"/>
          </a:p>
          <a:p>
            <a:r>
              <a:rPr lang="es-ES" sz="2400" dirty="0"/>
              <a:t>A pesar de ser algo impensable, te has preguntado, ¿Qué pasaría si las redes sociales desaparecieran ahora mismo?</a:t>
            </a:r>
          </a:p>
        </p:txBody>
      </p:sp>
    </p:spTree>
    <p:extLst>
      <p:ext uri="{BB962C8B-B14F-4D97-AF65-F5344CB8AC3E}">
        <p14:creationId xmlns:p14="http://schemas.microsoft.com/office/powerpoint/2010/main" val="2465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36192B2-2A93-452E-CDDD-8089CB40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100" b="1" cap="all"/>
              <a:t>7. TELÉFONO INTELIGENTE</a:t>
            </a:r>
          </a:p>
        </p:txBody>
      </p:sp>
      <p:pic>
        <p:nvPicPr>
          <p:cNvPr id="4" name="Imagen 4" descr="Imagen que contiene tabla, computadora&#10;&#10;Descripción generada automáticamente">
            <a:extLst>
              <a:ext uri="{FF2B5EF4-FFF2-40B4-BE49-F238E27FC236}">
                <a16:creationId xmlns:a16="http://schemas.microsoft.com/office/drawing/2014/main" id="{26F48428-A95F-7887-1DD7-4627CBD8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26" r="-1" b="-1"/>
          <a:stretch/>
        </p:blipFill>
        <p:spPr>
          <a:xfrm>
            <a:off x="3766820" y="838090"/>
            <a:ext cx="465328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0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7BBF3-18AE-CCC5-D5B4-F2ED2238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210" y="1913827"/>
            <a:ext cx="4926640" cy="21118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b="1">
                <a:ea typeface="+mn-lt"/>
                <a:cs typeface="+mn-lt"/>
              </a:rPr>
              <a:t>IBM </a:t>
            </a:r>
            <a:r>
              <a:rPr lang="es-ES" sz="2000" b="1" err="1">
                <a:ea typeface="+mn-lt"/>
                <a:cs typeface="+mn-lt"/>
              </a:rPr>
              <a:t>Simon</a:t>
            </a:r>
            <a:r>
              <a:rPr lang="es-ES" sz="2000" b="1">
                <a:ea typeface="+mn-lt"/>
                <a:cs typeface="+mn-lt"/>
              </a:rPr>
              <a:t> Personal </a:t>
            </a:r>
            <a:r>
              <a:rPr lang="es-ES" sz="2000" b="1" err="1">
                <a:ea typeface="+mn-lt"/>
                <a:cs typeface="+mn-lt"/>
              </a:rPr>
              <a:t>Comunicator</a:t>
            </a:r>
            <a:r>
              <a:rPr lang="es-ES" sz="2000" b="1">
                <a:ea typeface="+mn-lt"/>
                <a:cs typeface="+mn-lt"/>
              </a:rPr>
              <a:t>: </a:t>
            </a:r>
            <a:r>
              <a:rPr lang="es-ES" sz="2000">
                <a:ea typeface="+mn-lt"/>
                <a:cs typeface="+mn-lt"/>
              </a:rPr>
              <a:t>El</a:t>
            </a:r>
            <a:r>
              <a:rPr lang="es-ES" sz="2000"/>
              <a:t> prototipo salió en 1992 y a la venta al público en 1994. Precio inicial $899</a:t>
            </a:r>
            <a:endParaRPr lang="es-ES" sz="2000" b="1"/>
          </a:p>
          <a:p>
            <a:r>
              <a:rPr lang="es-ES" sz="2000" b="1"/>
              <a:t>Nokia 9000: S</a:t>
            </a:r>
            <a:r>
              <a:rPr lang="es-ES" sz="2000"/>
              <a:t>alió a la venta en 1996. Precio inicial </a:t>
            </a:r>
            <a:r>
              <a:rPr lang="es-ES" sz="2000">
                <a:ea typeface="+mn-lt"/>
                <a:cs typeface="+mn-lt"/>
              </a:rPr>
              <a:t>£1,000</a:t>
            </a:r>
          </a:p>
          <a:p>
            <a:r>
              <a:rPr lang="es-ES" sz="2000">
                <a:ea typeface="+mn-lt"/>
                <a:cs typeface="+mn-lt"/>
              </a:rPr>
              <a:t>Video: https://youtu.be/u6YM9uCnJNA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B696D-A513-4B13-BB13-8EAF7D7F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65370"/>
            <a:ext cx="5870713" cy="6464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97F12-3A55-4CDD-8D09-1C6EE03A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733110"/>
            <a:ext cx="2452823" cy="2583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66C22BD3-C0B4-8073-967C-0ACA8F3D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434" y="1413578"/>
            <a:ext cx="2129821" cy="11980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2D288FE-B3C3-47B4-85C5-C24DF3DA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4536" y="733110"/>
            <a:ext cx="2457545" cy="25838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Un celular sobre una mesa&#10;&#10;Descripción generada automáticamente">
            <a:extLst>
              <a:ext uri="{FF2B5EF4-FFF2-40B4-BE49-F238E27FC236}">
                <a16:creationId xmlns:a16="http://schemas.microsoft.com/office/drawing/2014/main" id="{D484E041-EBD1-1A54-BE18-C40C1047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61" y="1416618"/>
            <a:ext cx="2127573" cy="11967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F50293-5BD5-4701-B9F8-423116041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3477127"/>
            <a:ext cx="2452823" cy="26676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46A440DC-3C9A-21F8-3885-FDB2ADA6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54" y="3637995"/>
            <a:ext cx="1700781" cy="234590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FFE0839-469E-4C3A-B55D-DABAE151E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9258" y="3477127"/>
            <a:ext cx="2452823" cy="26676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97E777C7-0AA0-F8FB-6E5A-02FE6CC3C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6" r="540" b="1797"/>
          <a:stretch/>
        </p:blipFill>
        <p:spPr>
          <a:xfrm>
            <a:off x="9190123" y="3642322"/>
            <a:ext cx="2129821" cy="23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6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B96A62CD-ABC6-7055-7885-2C1DD1EC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293" b="14438"/>
          <a:stretch/>
        </p:blipFill>
        <p:spPr>
          <a:xfrm>
            <a:off x="20" y="3809"/>
            <a:ext cx="1219198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D3F9FCE-F85F-B26E-FC21-36927D7C3BAF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La </a:t>
            </a:r>
            <a:r>
              <a:rPr lang="en-US" sz="7200" b="1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carrera</a:t>
            </a: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b="1" cap="all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espacial</a:t>
            </a:r>
            <a:endParaRPr lang="en-US" sz="7200" b="1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886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CD8199-9A6E-F247-61DC-050C89100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509" y="1568570"/>
            <a:ext cx="4673342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Como parte de las estrategias políticas de Estados Unidos y de la URSS, el desarrollo científico sería un sinónimo de prestigio ante el mundo</a:t>
            </a:r>
          </a:p>
          <a:p>
            <a:endParaRPr lang="es-ES"/>
          </a:p>
          <a:p>
            <a:r>
              <a:rPr lang="es-ES"/>
              <a:t>La carrera espacial hace referencia a todos aquellos avances surgidos en el marco de la Guerra Fría que tenían como objetivo aumentar la influencia de ambas potencias.</a:t>
            </a:r>
          </a:p>
        </p:txBody>
      </p:sp>
      <p:pic>
        <p:nvPicPr>
          <p:cNvPr id="4" name="Imagen 4" descr="Imagen que contiene hidrante, nieve, agua, joven&#10;&#10;Descripción generada automáticamente">
            <a:extLst>
              <a:ext uri="{FF2B5EF4-FFF2-40B4-BE49-F238E27FC236}">
                <a16:creationId xmlns:a16="http://schemas.microsoft.com/office/drawing/2014/main" id="{7951C119-54E4-EF6A-A514-7292027A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52" y="1965441"/>
            <a:ext cx="4569758" cy="32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0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3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" name="Rectangle 103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6" name="Straight Connector 103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36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48" name="Rectangle 1038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9" name="Straight Connector 1040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98DA83-3D84-24F2-3FA2-1170C70F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000" b="1" cap="all">
                <a:solidFill>
                  <a:srgbClr val="FFFFFF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55B04F-EB36-1E65-50C0-36FCAD04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328" y="4541697"/>
            <a:ext cx="3082986" cy="15434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Top 12 de los mayores avances científicos de los últimos 100 años</a:t>
            </a:r>
          </a:p>
        </p:txBody>
      </p:sp>
      <p:pic>
        <p:nvPicPr>
          <p:cNvPr id="1026" name="Picture 2" descr="Los grandes avances científicos del MIT - Dir&amp;Ge | Directivos y Gerentes">
            <a:extLst>
              <a:ext uri="{FF2B5EF4-FFF2-40B4-BE49-F238E27FC236}">
                <a16:creationId xmlns:a16="http://schemas.microsoft.com/office/drawing/2014/main" id="{440B1264-0738-3E0F-B8F0-350DC5A20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3" b="-1"/>
          <a:stretch/>
        </p:blipFill>
        <p:spPr bwMode="auto">
          <a:xfrm>
            <a:off x="872064" y="857675"/>
            <a:ext cx="6045576" cy="51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A1D329-1C25-F6D6-4281-561F04D0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La ciencia y la política</a:t>
            </a:r>
          </a:p>
        </p:txBody>
      </p:sp>
      <p:pic>
        <p:nvPicPr>
          <p:cNvPr id="4" name="Imagen 4" descr="Imagen que contiene exterior, nieve, tablero, hombre&#10;&#10;Descripción generada automáticamente">
            <a:extLst>
              <a:ext uri="{FF2B5EF4-FFF2-40B4-BE49-F238E27FC236}">
                <a16:creationId xmlns:a16="http://schemas.microsoft.com/office/drawing/2014/main" id="{B67E0290-6F44-F74A-01CF-0A95510D0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5" r="29434" b="1"/>
          <a:stretch/>
        </p:blipFill>
        <p:spPr>
          <a:xfrm>
            <a:off x="232861" y="243840"/>
            <a:ext cx="3646837" cy="637793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614E10-410A-A161-893A-D98C51FB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2057400"/>
            <a:ext cx="6693061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Algunos de los logros científicos más impresionantes relacionados con la tecnología espacial fueron desarrollados durante este período de tiempo:</a:t>
            </a:r>
          </a:p>
          <a:p>
            <a:pPr>
              <a:spcAft>
                <a:spcPts val="0"/>
              </a:spcAft>
            </a:pPr>
            <a:endParaRPr lang="es-ES">
              <a:solidFill>
                <a:srgbClr val="FFFFFF"/>
              </a:solidFill>
            </a:endParaRPr>
          </a:p>
          <a:p>
            <a:pPr lvl="1">
              <a:spcAft>
                <a:spcPts val="0"/>
              </a:spcAft>
              <a:buFont typeface="Arial" pitchFamily="34" charset="0"/>
            </a:pPr>
            <a:r>
              <a:rPr lang="es-ES">
                <a:solidFill>
                  <a:srgbClr val="FFFFFF"/>
                </a:solidFill>
              </a:rPr>
              <a:t>El primer satélite lanzado al espacio (1957)</a:t>
            </a:r>
          </a:p>
          <a:p>
            <a:pPr lvl="1">
              <a:spcAft>
                <a:spcPts val="0"/>
              </a:spcAft>
              <a:buFont typeface="Arial" pitchFamily="34" charset="0"/>
            </a:pPr>
            <a:r>
              <a:rPr lang="es-ES">
                <a:solidFill>
                  <a:srgbClr val="FFFFFF"/>
                </a:solidFill>
              </a:rPr>
              <a:t>El primer ser vivo en el espacio (la perra </a:t>
            </a:r>
            <a:r>
              <a:rPr lang="es-ES" err="1">
                <a:solidFill>
                  <a:srgbClr val="FFFFFF"/>
                </a:solidFill>
              </a:rPr>
              <a:t>Laika</a:t>
            </a:r>
            <a:r>
              <a:rPr lang="es-ES">
                <a:solidFill>
                  <a:srgbClr val="FFFFFF"/>
                </a:solidFill>
              </a:rPr>
              <a:t>, 1957)</a:t>
            </a:r>
          </a:p>
          <a:p>
            <a:pPr lvl="1">
              <a:spcAft>
                <a:spcPts val="0"/>
              </a:spcAft>
              <a:buFont typeface="Arial" pitchFamily="34" charset="0"/>
            </a:pPr>
            <a:r>
              <a:rPr lang="es-ES">
                <a:solidFill>
                  <a:srgbClr val="FFFFFF"/>
                </a:solidFill>
              </a:rPr>
              <a:t>Primeras personas en el espacio (1961 - 1963)</a:t>
            </a:r>
          </a:p>
          <a:p>
            <a:pPr lvl="1">
              <a:spcAft>
                <a:spcPts val="0"/>
              </a:spcAft>
              <a:buFont typeface="Arial" pitchFamily="34" charset="0"/>
            </a:pPr>
            <a:r>
              <a:rPr lang="es-ES">
                <a:solidFill>
                  <a:srgbClr val="FFFFFF"/>
                </a:solidFill>
              </a:rPr>
              <a:t>La primera nave en otro planeta (1966)</a:t>
            </a:r>
          </a:p>
          <a:p>
            <a:endParaRPr lang="es-ES">
              <a:solidFill>
                <a:srgbClr val="FFFFFF"/>
              </a:solidFill>
            </a:endParaRPr>
          </a:p>
          <a:p>
            <a:r>
              <a:rPr lang="es-ES">
                <a:solidFill>
                  <a:srgbClr val="FFFFFF"/>
                </a:solidFill>
              </a:rPr>
              <a:t>Y el más conocido de todos, el alunizaje (1969)</a:t>
            </a:r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980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ve espacial Vostok - Wikipedia, la enciclopedia libre">
            <a:extLst>
              <a:ext uri="{FF2B5EF4-FFF2-40B4-BE49-F238E27FC236}">
                <a16:creationId xmlns:a16="http://schemas.microsoft.com/office/drawing/2014/main" id="{DF240199-B16B-4C4D-4E84-C28E23347F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0" y="775355"/>
            <a:ext cx="2842969" cy="20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2B6EE0-E414-AA04-1A4F-6A1448013ECF}"/>
              </a:ext>
            </a:extLst>
          </p:cNvPr>
          <p:cNvSpPr txBox="1"/>
          <p:nvPr/>
        </p:nvSpPr>
        <p:spPr>
          <a:xfrm>
            <a:off x="669303" y="2978870"/>
            <a:ext cx="294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dirty="0" err="1"/>
              <a:t>Vostok</a:t>
            </a:r>
            <a:r>
              <a:rPr lang="es-SV" dirty="0"/>
              <a:t>, primera nave en el espacio</a:t>
            </a:r>
          </a:p>
        </p:txBody>
      </p:sp>
      <p:pic>
        <p:nvPicPr>
          <p:cNvPr id="1028" name="Picture 4" descr="Octubre de 1957: lanzamiento del 'Sputnik 1', primer satélite artificial –  Tecnología Hecha Palabra">
            <a:extLst>
              <a:ext uri="{FF2B5EF4-FFF2-40B4-BE49-F238E27FC236}">
                <a16:creationId xmlns:a16="http://schemas.microsoft.com/office/drawing/2014/main" id="{E3E3EE8F-82E3-F062-71E2-BF99FDDF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04" y="3796645"/>
            <a:ext cx="2667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18351BF-5EB8-89AB-AF72-F20838FF09F1}"/>
              </a:ext>
            </a:extLst>
          </p:cNvPr>
          <p:cNvSpPr txBox="1"/>
          <p:nvPr/>
        </p:nvSpPr>
        <p:spPr>
          <a:xfrm>
            <a:off x="729790" y="4694549"/>
            <a:ext cx="218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dirty="0"/>
              <a:t>Sputnik I, primer satélite en el espacio</a:t>
            </a:r>
          </a:p>
        </p:txBody>
      </p:sp>
      <p:pic>
        <p:nvPicPr>
          <p:cNvPr id="1030" name="Picture 6" descr="La increíble odisea de Laika, la perrita &quot;pionera&quot; enviada a morir al  espacio - BBC News Mundo">
            <a:extLst>
              <a:ext uri="{FF2B5EF4-FFF2-40B4-BE49-F238E27FC236}">
                <a16:creationId xmlns:a16="http://schemas.microsoft.com/office/drawing/2014/main" id="{3A282313-6C75-6305-32A6-EB7E71F6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8" y="831326"/>
            <a:ext cx="3817856" cy="214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29F27F-21C2-4C74-38E0-F1767DE94AE9}"/>
              </a:ext>
            </a:extLst>
          </p:cNvPr>
          <p:cNvSpPr txBox="1"/>
          <p:nvPr/>
        </p:nvSpPr>
        <p:spPr>
          <a:xfrm>
            <a:off x="4769963" y="1319752"/>
            <a:ext cx="19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sz="2400" dirty="0"/>
              <a:t>Perra </a:t>
            </a:r>
            <a:r>
              <a:rPr lang="es-SV" sz="2400" dirty="0" err="1"/>
              <a:t>Laika</a:t>
            </a:r>
            <a:r>
              <a:rPr lang="es-SV" sz="2400" dirty="0"/>
              <a:t>, 1957</a:t>
            </a:r>
          </a:p>
        </p:txBody>
      </p:sp>
      <p:pic>
        <p:nvPicPr>
          <p:cNvPr id="1032" name="Picture 8" descr="Alunizar | Opinión | EL PAÍS">
            <a:extLst>
              <a:ext uri="{FF2B5EF4-FFF2-40B4-BE49-F238E27FC236}">
                <a16:creationId xmlns:a16="http://schemas.microsoft.com/office/drawing/2014/main" id="{5E588CCE-F8C8-4DF6-1EB4-B870D857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43" y="3238702"/>
            <a:ext cx="3362226" cy="25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C6ED68-B94E-2D83-F152-D3820FE2147B}"/>
              </a:ext>
            </a:extLst>
          </p:cNvPr>
          <p:cNvSpPr txBox="1"/>
          <p:nvPr/>
        </p:nvSpPr>
        <p:spPr>
          <a:xfrm>
            <a:off x="7107810" y="5948313"/>
            <a:ext cx="341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SV" dirty="0"/>
              <a:t>Alunizaje del Apolo 11</a:t>
            </a:r>
          </a:p>
        </p:txBody>
      </p:sp>
    </p:spTree>
    <p:extLst>
      <p:ext uri="{BB962C8B-B14F-4D97-AF65-F5344CB8AC3E}">
        <p14:creationId xmlns:p14="http://schemas.microsoft.com/office/powerpoint/2010/main" val="404744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AC3D2BE-4EE4-ECC5-F7FE-2BA0F1B8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5. ENERGÍA NUCLEAR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7C0C7C67-2050-BB24-041B-EBD3BCF4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141" y="838090"/>
            <a:ext cx="5169718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86532B-5A3E-44A5-A0C2-22A0DB316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FC8525-E969-E497-DD10-DCA45684F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552742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Fue descubierta en 1938</a:t>
            </a:r>
          </a:p>
          <a:p>
            <a:r>
              <a:rPr lang="es-ES"/>
              <a:t>En 1942 unos </a:t>
            </a:r>
            <a:r>
              <a:rPr lang="es-ES">
                <a:ea typeface="+mn-lt"/>
                <a:cs typeface="+mn-lt"/>
              </a:rPr>
              <a:t>científicos europeos ponían en marcha la primera reacción nuclear en cadena producida por el hombre con la intención de aplicar por primera vez la energía nuclear.</a:t>
            </a:r>
            <a:endParaRPr lang="es-ES"/>
          </a:p>
          <a:p>
            <a:r>
              <a:rPr lang="es-ES"/>
              <a:t>Se utilizó por primera vez en 1953 para crear una bomba atómica</a:t>
            </a:r>
          </a:p>
        </p:txBody>
      </p:sp>
      <p:pic>
        <p:nvPicPr>
          <p:cNvPr id="4" name="Imagen 4" descr="Gráfico de dispersión&#10;&#10;Descripción generada automáticamente">
            <a:extLst>
              <a:ext uri="{FF2B5EF4-FFF2-40B4-BE49-F238E27FC236}">
                <a16:creationId xmlns:a16="http://schemas.microsoft.com/office/drawing/2014/main" id="{A6543612-F1FF-A7A6-0FCA-CE963DAAC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t="2049" r="2546" b="4098"/>
          <a:stretch/>
        </p:blipFill>
        <p:spPr>
          <a:xfrm>
            <a:off x="6532215" y="1985116"/>
            <a:ext cx="4817564" cy="26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2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FAE11F7-4B32-21F5-D7B2-73CD63D3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4. GENOMA HUMANO</a:t>
            </a:r>
          </a:p>
        </p:txBody>
      </p:sp>
      <p:pic>
        <p:nvPicPr>
          <p:cNvPr id="4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292534E-AC7B-AF3C-DDF4-FC59DB1C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30" y="838090"/>
            <a:ext cx="420274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D281D2DA-D216-3FB7-F2D0-E0548B1D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5" y="857675"/>
            <a:ext cx="5700094" cy="51406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1CECE-C08E-B6D9-9CFA-A21FD561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2245659"/>
          </a:xfrm>
        </p:spPr>
        <p:txBody>
          <a:bodyPr vert="horz" lIns="91440" tIns="45720" rIns="91440" bIns="45720" rtlCol="0">
            <a:normAutofit/>
          </a:bodyPr>
          <a:lstStyle/>
          <a:p>
            <a:pPr marL="45720" indent="0">
              <a:buNone/>
            </a:pPr>
            <a:r>
              <a:rPr lang="es-ES" sz="2800">
                <a:ea typeface="+mn-lt"/>
                <a:cs typeface="+mn-lt"/>
              </a:rPr>
              <a:t>Descubrimiento de la estructura de doble hélice de la molécula del ADN en </a:t>
            </a:r>
            <a:r>
              <a:rPr lang="es-ES" sz="2800" b="1">
                <a:ea typeface="+mn-lt"/>
                <a:cs typeface="+mn-lt"/>
              </a:rPr>
              <a:t>1953</a:t>
            </a:r>
            <a:r>
              <a:rPr lang="es-ES" sz="2800">
                <a:ea typeface="+mn-lt"/>
                <a:cs typeface="+mn-lt"/>
              </a:rPr>
              <a:t> por Francis Crick y James Watson.</a:t>
            </a:r>
            <a:endParaRPr lang="es-ES" sz="2800"/>
          </a:p>
          <a:p>
            <a:endParaRPr lang="es-ES" sz="2800"/>
          </a:p>
          <a:p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7182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20BA6B2-778B-E98E-7A2B-DF43E655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r="6666"/>
          <a:stretch/>
        </p:blipFill>
        <p:spPr>
          <a:xfrm>
            <a:off x="44843" y="89646"/>
            <a:ext cx="12191980" cy="68580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0125E4-76F1-E267-7503-59261B8F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803" y="2081405"/>
            <a:ext cx="9966960" cy="13572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>
                <a:solidFill>
                  <a:srgbClr val="FFFFFF"/>
                </a:solidFill>
              </a:rPr>
              <a:t>3. INTERNET</a:t>
            </a:r>
          </a:p>
        </p:txBody>
      </p:sp>
    </p:spTree>
    <p:extLst>
      <p:ext uri="{BB962C8B-B14F-4D97-AF65-F5344CB8AC3E}">
        <p14:creationId xmlns:p14="http://schemas.microsoft.com/office/powerpoint/2010/main" val="50639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8D95D0D-EBFF-0B25-047D-4FA5DF5C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4" y="1475681"/>
            <a:ext cx="4593715" cy="390465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444E9-51E0-5385-33D6-BF50A125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La primera red distribuida de comunicaciones entre computadoras.</a:t>
            </a:r>
          </a:p>
          <a:p>
            <a:endParaRPr lang="es-ES"/>
          </a:p>
          <a:p>
            <a:r>
              <a:rPr lang="es-ES"/>
              <a:t>Permite el intercambio libre y descentralizado de la información.</a:t>
            </a:r>
          </a:p>
          <a:p>
            <a:endParaRPr lang="es-ES"/>
          </a:p>
          <a:p>
            <a:r>
              <a:rPr lang="es-ES"/>
              <a:t>Desarrollado por y comercializado a partir de 1969,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52A0FC-5AB9-70A4-681A-A4894EF2598E}"/>
              </a:ext>
            </a:extLst>
          </p:cNvPr>
          <p:cNvSpPr txBox="1"/>
          <p:nvPr/>
        </p:nvSpPr>
        <p:spPr>
          <a:xfrm>
            <a:off x="872064" y="5432021"/>
            <a:ext cx="4593715" cy="49394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" sz="1200" i="1">
                <a:solidFill>
                  <a:srgbClr val="FFFFFF"/>
                </a:solidFill>
              </a:rPr>
              <a:t>Representación gráfica de internet, creada por la Universidad Hebrea de Jerusalén</a:t>
            </a:r>
          </a:p>
        </p:txBody>
      </p:sp>
    </p:spTree>
    <p:extLst>
      <p:ext uri="{BB962C8B-B14F-4D97-AF65-F5344CB8AC3E}">
        <p14:creationId xmlns:p14="http://schemas.microsoft.com/office/powerpoint/2010/main" val="85917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3F30923-AE5C-D3BE-34A1-BB031002D32D}"/>
              </a:ext>
            </a:extLst>
          </p:cNvPr>
          <p:cNvSpPr txBox="1"/>
          <p:nvPr/>
        </p:nvSpPr>
        <p:spPr>
          <a:xfrm>
            <a:off x="1143001" y="893287"/>
            <a:ext cx="4466566" cy="16203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Paul Baran, uno de </a:t>
            </a:r>
            <a:r>
              <a:rPr lang="en-US" sz="3700" i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700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i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pioneros</a:t>
            </a:r>
            <a:r>
              <a:rPr lang="en-US" sz="3700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del "internet".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2F083-D802-CD1A-8889-3E5169CF4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3129136"/>
            <a:ext cx="4466565" cy="25634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Sus orígenes se relacionan estrechamente con el gobierno de los Estados Unidos y la Guerra Fría...</a:t>
            </a:r>
          </a:p>
          <a:p>
            <a:endParaRPr lang="en-US" sz="2000"/>
          </a:p>
          <a:p>
            <a:r>
              <a:rPr lang="en-US" sz="2000"/>
              <a:t>La creación del internet fue propuesta en 1959, pero implementada diez años más tarde, en 1969.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E4256-458B-404C-9B94-A70BE6AD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48478"/>
            <a:ext cx="5870713" cy="63809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4CF6E-7121-42F9-96F4-34B006CDA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733110"/>
            <a:ext cx="2674619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Logotipo&#10;&#10;Descripción generada automáticamente">
            <a:extLst>
              <a:ext uri="{FF2B5EF4-FFF2-40B4-BE49-F238E27FC236}">
                <a16:creationId xmlns:a16="http://schemas.microsoft.com/office/drawing/2014/main" id="{D3F112EE-063C-5D06-FAE1-21BF16AF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34" y="1716575"/>
            <a:ext cx="2352397" cy="11997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100E14-B7EA-4052-AEF7-30BAD58C1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0565" y="733111"/>
            <a:ext cx="2231515" cy="207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9592D-B230-4582-8300-D136BE6E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70" y="4071150"/>
            <a:ext cx="2674374" cy="20736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B4C51-7EA5-40D9-A230-538C7511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4284" y="2966904"/>
            <a:ext cx="2227797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Foto montaje de un hombre con traje y lentes&#10;&#10;Descripción generada automáticamente">
            <a:extLst>
              <a:ext uri="{FF2B5EF4-FFF2-40B4-BE49-F238E27FC236}">
                <a16:creationId xmlns:a16="http://schemas.microsoft.com/office/drawing/2014/main" id="{833A2198-3360-9D17-A58F-781DD40F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980" y="3131894"/>
            <a:ext cx="1889087" cy="2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8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6DE26123-3CE7-EABE-D0E4-9F7D5A54A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l="1111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86344-8918-E4F6-0E2C-934AB11C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2. PRIMERA COMPUTADORA</a:t>
            </a:r>
          </a:p>
        </p:txBody>
      </p:sp>
    </p:spTree>
    <p:extLst>
      <p:ext uri="{BB962C8B-B14F-4D97-AF65-F5344CB8AC3E}">
        <p14:creationId xmlns:p14="http://schemas.microsoft.com/office/powerpoint/2010/main" val="330149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5" descr="Imagen que contiene grande, botella, luz, hidrante&#10;&#10;Descripción generada automáticamente">
            <a:extLst>
              <a:ext uri="{FF2B5EF4-FFF2-40B4-BE49-F238E27FC236}">
                <a16:creationId xmlns:a16="http://schemas.microsoft.com/office/drawing/2014/main" id="{BAD39AA5-22A1-14A5-D854-5168F0DD6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" r="260" b="779"/>
          <a:stretch/>
        </p:blipFill>
        <p:spPr>
          <a:xfrm>
            <a:off x="3214778" y="245853"/>
            <a:ext cx="5518039" cy="53883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37F6BD-3188-A823-F86B-D9CD23BF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1" y="4944891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12. CORAZÓN ARTIFICIAL</a:t>
            </a:r>
          </a:p>
        </p:txBody>
      </p:sp>
    </p:spTree>
    <p:extLst>
      <p:ext uri="{BB962C8B-B14F-4D97-AF65-F5344CB8AC3E}">
        <p14:creationId xmlns:p14="http://schemas.microsoft.com/office/powerpoint/2010/main" val="9568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5A60AA83-A626-FCD2-0FDB-0BB826FA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705366"/>
            <a:ext cx="4593715" cy="344528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F111F-86D6-5076-3963-A2D67984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La primera computadora fue llamada "Z1" y el encargado de construirla fue el alemán Konrad </a:t>
            </a:r>
            <a:r>
              <a:rPr lang="es-ES" err="1"/>
              <a:t>Zuze</a:t>
            </a:r>
            <a:r>
              <a:rPr lang="es-ES"/>
              <a:t> en 1936.</a:t>
            </a:r>
          </a:p>
          <a:p>
            <a:r>
              <a:rPr lang="es-ES"/>
              <a:t>Luego de eso se fueron creando otras computadoras como:</a:t>
            </a:r>
          </a:p>
          <a:p>
            <a:pPr lvl="1">
              <a:buFont typeface="Wingdings" pitchFamily="34" charset="0"/>
              <a:buChar char="ü"/>
            </a:pPr>
            <a:r>
              <a:rPr lang="es-ES"/>
              <a:t>ABC (</a:t>
            </a:r>
            <a:r>
              <a:rPr lang="es-ES">
                <a:ea typeface="+mn-lt"/>
                <a:cs typeface="+mn-lt"/>
              </a:rPr>
              <a:t>Atanasoff Berry </a:t>
            </a:r>
            <a:r>
              <a:rPr lang="es-ES" err="1">
                <a:ea typeface="+mn-lt"/>
                <a:cs typeface="+mn-lt"/>
              </a:rPr>
              <a:t>Computer</a:t>
            </a:r>
            <a:r>
              <a:rPr lang="es-ES">
                <a:ea typeface="+mn-lt"/>
                <a:cs typeface="+mn-lt"/>
              </a:rPr>
              <a:t>)</a:t>
            </a:r>
            <a:endParaRPr lang="es-ES"/>
          </a:p>
          <a:p>
            <a:pPr lvl="1">
              <a:buFont typeface="Wingdings" pitchFamily="34" charset="0"/>
              <a:buChar char="ü"/>
            </a:pPr>
            <a:r>
              <a:rPr lang="es-ES"/>
              <a:t>COLOSSUS </a:t>
            </a:r>
          </a:p>
          <a:p>
            <a:pPr lvl="1">
              <a:buFont typeface="Wingdings" pitchFamily="34" charset="0"/>
              <a:buChar char="ü"/>
            </a:pPr>
            <a:r>
              <a:rPr lang="es-ES"/>
              <a:t>ENIAC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37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221CDE-5758-4F8A-8E5E-597B1D5A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480FC-7901-40F2-8538-739D6CD4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5BCBED-A6B8-49F8-966E-3424F39CB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C5E09C-4939-469C-A1BD-6386726DA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D969A09-FC84-13E8-F322-A1DAAC4DEAC1}"/>
              </a:ext>
            </a:extLst>
          </p:cNvPr>
          <p:cNvSpPr txBox="1"/>
          <p:nvPr/>
        </p:nvSpPr>
        <p:spPr>
          <a:xfrm>
            <a:off x="1109980" y="4208424"/>
            <a:ext cx="9966960" cy="13258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Avances en la electricidad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7A0691F-B593-1429-2A65-5E20C727A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4" r="-2" b="-2"/>
          <a:stretch/>
        </p:blipFill>
        <p:spPr>
          <a:xfrm>
            <a:off x="243840" y="256540"/>
            <a:ext cx="7287768" cy="3764276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18A0B44C-8BCE-0283-39EB-6FB8BB746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9" r="-2" b="-2"/>
          <a:stretch/>
        </p:blipFill>
        <p:spPr>
          <a:xfrm>
            <a:off x="7531608" y="256540"/>
            <a:ext cx="4420906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033C54-130E-47B2-AED6-625156FB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7A6A7-E475-A44F-672A-024BC856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731" y="609600"/>
            <a:ext cx="3582416" cy="1356360"/>
          </a:xfrm>
        </p:spPr>
        <p:txBody>
          <a:bodyPr>
            <a:normAutofit/>
          </a:bodyPr>
          <a:lstStyle/>
          <a:p>
            <a:r>
              <a:rPr lang="es-ES" sz="3200"/>
              <a:t>1) Electricidad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42FE5-C72F-4A84-8716-823E3186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39" y="243840"/>
            <a:ext cx="7327423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DBE306-10B5-386F-F311-29C64F1B1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731" y="2057400"/>
            <a:ext cx="3582416" cy="4038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000">
                <a:solidFill>
                  <a:schemeClr val="tx1"/>
                </a:solidFill>
              </a:rPr>
              <a:t>En 1911 se comprueba el modelo atómico de Ernest Rutherford</a:t>
            </a:r>
          </a:p>
          <a:p>
            <a:r>
              <a:rPr lang="es-ES" sz="2000">
                <a:solidFill>
                  <a:schemeClr val="tx1"/>
                </a:solidFill>
              </a:rPr>
              <a:t>El efecto fotoeléctrico (energía eléctrica por radiación solar)</a:t>
            </a:r>
          </a:p>
          <a:p>
            <a:r>
              <a:rPr lang="es-ES" sz="2000">
                <a:solidFill>
                  <a:schemeClr val="tx1"/>
                </a:solidFill>
              </a:rPr>
              <a:t>Precedente de la televisión por Vladimir </a:t>
            </a:r>
            <a:r>
              <a:rPr lang="es-ES" sz="2000" err="1">
                <a:solidFill>
                  <a:schemeClr val="tx1"/>
                </a:solidFill>
              </a:rPr>
              <a:t>Zworykin</a:t>
            </a:r>
            <a:r>
              <a:rPr lang="es-ES" sz="2000">
                <a:solidFill>
                  <a:schemeClr val="tx1"/>
                </a:solidFill>
              </a:rPr>
              <a:t>, el iconoscopio (1923)</a:t>
            </a:r>
          </a:p>
          <a:p>
            <a:r>
              <a:rPr lang="es-ES" sz="2000">
                <a:solidFill>
                  <a:schemeClr val="tx1"/>
                </a:solidFill>
              </a:rPr>
              <a:t>FM (Edwin Howard) </a:t>
            </a:r>
          </a:p>
          <a:p>
            <a:r>
              <a:rPr lang="es-ES" sz="2000">
                <a:solidFill>
                  <a:schemeClr val="tx1"/>
                </a:solidFill>
              </a:rPr>
              <a:t>El radar (1935) por Robert Watson-Watt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CB9ED3-F084-4F4D-A18E-3FEB1520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22938-EAF8-4DE0-8FA0-31B5109FC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692" y="744223"/>
            <a:ext cx="3422042" cy="3168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84962EA0-C62F-6833-E017-B4ACA722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4" y="1407748"/>
            <a:ext cx="3121358" cy="18416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33B1F50-587A-4270-941C-3D03C3891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3075" y="744223"/>
            <a:ext cx="2790856" cy="20633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310D42-418C-4ACE-BF95-D8FA7E02C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692" y="4087904"/>
            <a:ext cx="3422042" cy="20522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ABCF05-8734-4C35-8112-28A5AC3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3075" y="2971541"/>
            <a:ext cx="2790855" cy="3168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831E4F07-3834-5F52-C929-0328C625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16" y="3315684"/>
            <a:ext cx="2480365" cy="24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5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C8C092-4AAB-4292-B11B-57952599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5203F8-5228-419A-9477-BB621F253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7D5DEE-95D8-4A55-ABCC-A52430E0E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verde, grande, foto, reloj&#10;&#10;Descripción generada automáticamente">
            <a:extLst>
              <a:ext uri="{FF2B5EF4-FFF2-40B4-BE49-F238E27FC236}">
                <a16:creationId xmlns:a16="http://schemas.microsoft.com/office/drawing/2014/main" id="{4C14EA9A-5818-5DE0-C4C4-86D71D8FB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3" r="2" b="4424"/>
          <a:stretch/>
        </p:blipFill>
        <p:spPr>
          <a:xfrm>
            <a:off x="959049" y="855884"/>
            <a:ext cx="3015574" cy="2767236"/>
          </a:xfrm>
          <a:prstGeom prst="rect">
            <a:avLst/>
          </a:prstGeom>
        </p:spPr>
      </p:pic>
      <p:pic>
        <p:nvPicPr>
          <p:cNvPr id="8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854EBD8F-7459-46B3-E4A4-616AA71F9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2952" y="742345"/>
            <a:ext cx="3015574" cy="27642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C609DD-9375-4461-8E5E-2B566658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048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043C0-01E3-44C7-6288-077A77294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2" r="31780" b="1"/>
          <a:stretch/>
        </p:blipFill>
        <p:spPr>
          <a:xfrm>
            <a:off x="8239576" y="855861"/>
            <a:ext cx="3015574" cy="27672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DB7E4A1-EAFA-4F08-8EC1-31EC9EFDD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672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E8B2E4-E1BD-04B3-2712-2636E187B323}"/>
              </a:ext>
            </a:extLst>
          </p:cNvPr>
          <p:cNvSpPr txBox="1"/>
          <p:nvPr/>
        </p:nvSpPr>
        <p:spPr>
          <a:xfrm>
            <a:off x="756249" y="4551872"/>
            <a:ext cx="6682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modelo atómico de Rutherford: </a:t>
            </a:r>
            <a:r>
              <a:rPr lang="es-ES">
                <a:hlinkClick r:id="rId5"/>
              </a:rPr>
              <a:t>https://www.youtube.com/watch?v=iAkU3_HRjVg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33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7818327-9D44-4214-BEC7-F7463A8BD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Los avances científicos más importantes del año - Predicción de la  estructura de las proteínas mediante IA">
            <a:extLst>
              <a:ext uri="{FF2B5EF4-FFF2-40B4-BE49-F238E27FC236}">
                <a16:creationId xmlns:a16="http://schemas.microsoft.com/office/drawing/2014/main" id="{9881487C-7D4E-FBE6-7BA3-A1850B1EE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3809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F896B7D9-8894-4E5C-8DCF-35BECF8D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7474D71-5329-2D34-2573-364F245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B318D7-576B-A209-F343-63CE4DA0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30" y="3869634"/>
            <a:ext cx="8767860" cy="13881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</a:rPr>
              <a:t>Después de lo anteriormente visto, ¿Hemos progresado significativamente en los últimos 100 años?</a:t>
            </a:r>
          </a:p>
        </p:txBody>
      </p:sp>
    </p:spTree>
    <p:extLst>
      <p:ext uri="{BB962C8B-B14F-4D97-AF65-F5344CB8AC3E}">
        <p14:creationId xmlns:p14="http://schemas.microsoft.com/office/powerpoint/2010/main" val="417576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676607-1C35-F771-4AFF-99F67B981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/>
          </a:p>
          <a:p>
            <a:endParaRPr lang="es-E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8E92D3-B1B0-99AE-51A7-BCBEE29DC36E}"/>
              </a:ext>
            </a:extLst>
          </p:cNvPr>
          <p:cNvSpPr txBox="1">
            <a:spLocks/>
          </p:cNvSpPr>
          <p:nvPr/>
        </p:nvSpPr>
        <p:spPr>
          <a:xfrm>
            <a:off x="592045" y="1798608"/>
            <a:ext cx="5814971" cy="4038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ea typeface="+mn-lt"/>
                <a:cs typeface="+mn-lt"/>
              </a:rPr>
              <a:t>El primer diseño de un corazón artificial fue inventado en 1937 por Vladímir </a:t>
            </a:r>
            <a:r>
              <a:rPr lang="es-ES" err="1">
                <a:ea typeface="+mn-lt"/>
                <a:cs typeface="+mn-lt"/>
              </a:rPr>
              <a:t>Petróvich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Démijov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r>
              <a:rPr lang="es-ES"/>
              <a:t>El primer corazón artificial patentado fue creado por Paul Winchell, este modelo fue utilizado por Robert </a:t>
            </a:r>
            <a:r>
              <a:rPr lang="es-ES" err="1"/>
              <a:t>Jarvik</a:t>
            </a:r>
            <a:r>
              <a:rPr lang="es-ES"/>
              <a:t> para crear el Jarvik-7, siendo este el primer corazón artificial implantado a un humano.</a:t>
            </a:r>
          </a:p>
          <a:p>
            <a:endParaRPr lang="es-ES"/>
          </a:p>
        </p:txBody>
      </p:sp>
      <p:pic>
        <p:nvPicPr>
          <p:cNvPr id="7" name="Imagen 7" descr="Imagen que contiene interior, tabla, taza, pequeño&#10;&#10;Descripción generada automáticamente">
            <a:extLst>
              <a:ext uri="{FF2B5EF4-FFF2-40B4-BE49-F238E27FC236}">
                <a16:creationId xmlns:a16="http://schemas.microsoft.com/office/drawing/2014/main" id="{2FDFE6AE-FAD9-CF6A-E678-621F9906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97" y="979459"/>
            <a:ext cx="3213339" cy="48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6BE60EF-9662-6AA1-ABCB-655B0C60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03" y="3794492"/>
            <a:ext cx="9003255" cy="12887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cap="all" dirty="0"/>
              <a:t>11.TECNOLOGÍA EN PRUEBAS </a:t>
            </a:r>
            <a:r>
              <a:rPr lang="en-US" sz="3200" b="1" cap="all" dirty="0" err="1"/>
              <a:t>DIaGNÓSTICAS</a:t>
            </a:r>
            <a:r>
              <a:rPr lang="en-US" sz="3200" b="1" cap="all" dirty="0"/>
              <a:t> Y OPERACIONES</a:t>
            </a:r>
          </a:p>
        </p:txBody>
      </p:sp>
      <p:pic>
        <p:nvPicPr>
          <p:cNvPr id="4" name="Imagen 4" descr="Imagen que contiene cuarto de hospital, tabla, torno, mesa&#10;&#10;Descripción generada automáticamente">
            <a:extLst>
              <a:ext uri="{FF2B5EF4-FFF2-40B4-BE49-F238E27FC236}">
                <a16:creationId xmlns:a16="http://schemas.microsoft.com/office/drawing/2014/main" id="{777A52AB-DCF5-09DF-7211-ECA1C213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17" y="838090"/>
            <a:ext cx="4994166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6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676607-1C35-F771-4AFF-99F67B981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/>
          </a:p>
          <a:p>
            <a:endParaRPr lang="es-ES"/>
          </a:p>
        </p:txBody>
      </p:sp>
      <p:pic>
        <p:nvPicPr>
          <p:cNvPr id="4" name="Imagen 8">
            <a:extLst>
              <a:ext uri="{FF2B5EF4-FFF2-40B4-BE49-F238E27FC236}">
                <a16:creationId xmlns:a16="http://schemas.microsoft.com/office/drawing/2014/main" id="{9DAA2EFD-E168-DB49-4992-9F23E2E9F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" r="-4" b="-4"/>
          <a:stretch/>
        </p:blipFill>
        <p:spPr>
          <a:xfrm>
            <a:off x="7321549" y="609760"/>
            <a:ext cx="4044804" cy="2631283"/>
          </a:xfrm>
          <a:prstGeom prst="rect">
            <a:avLst/>
          </a:prstGeom>
        </p:spPr>
      </p:pic>
      <p:pic>
        <p:nvPicPr>
          <p:cNvPr id="8" name="Imagen 9" descr="Imagen que contiene persona, interior, cuarto de hospital, lentes&#10;&#10;Descripción generada automáticamente">
            <a:extLst>
              <a:ext uri="{FF2B5EF4-FFF2-40B4-BE49-F238E27FC236}">
                <a16:creationId xmlns:a16="http://schemas.microsoft.com/office/drawing/2014/main" id="{0FBCBCFC-E109-8377-94DE-E4338C18B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" r="22335" b="-1"/>
          <a:stretch/>
        </p:blipFill>
        <p:spPr>
          <a:xfrm>
            <a:off x="7492306" y="3545072"/>
            <a:ext cx="4044804" cy="262263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6C946F7-ADDD-5EA1-6E31-72ECCAEEE0FC}"/>
              </a:ext>
            </a:extLst>
          </p:cNvPr>
          <p:cNvSpPr txBox="1"/>
          <p:nvPr/>
        </p:nvSpPr>
        <p:spPr>
          <a:xfrm>
            <a:off x="1374475" y="2309004"/>
            <a:ext cx="4885426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>
                <a:solidFill>
                  <a:schemeClr val="accent1"/>
                </a:solidFill>
                <a:ea typeface="+mn-lt"/>
                <a:cs typeface="+mn-lt"/>
              </a:rPr>
              <a:t>El primer tipo nos ayuda a determinar el conocimiento en ámbitos académicos o psicológicos.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>
                <a:solidFill>
                  <a:schemeClr val="accent1"/>
                </a:solidFill>
                <a:ea typeface="+mn-lt"/>
                <a:cs typeface="+mn-lt"/>
              </a:rPr>
              <a:t>El segundo tipo es para diagnosticar si ciertos individuos son capaces de soportar tratamientos médicos específicos.</a:t>
            </a:r>
          </a:p>
        </p:txBody>
      </p:sp>
    </p:spTree>
    <p:extLst>
      <p:ext uri="{BB962C8B-B14F-4D97-AF65-F5344CB8AC3E}">
        <p14:creationId xmlns:p14="http://schemas.microsoft.com/office/powerpoint/2010/main" val="310067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5" descr="Imagen que contiene interior, lavabo, cepillo de dientes, tabla&#10;&#10;Descripción generada automáticamente">
            <a:extLst>
              <a:ext uri="{FF2B5EF4-FFF2-40B4-BE49-F238E27FC236}">
                <a16:creationId xmlns:a16="http://schemas.microsoft.com/office/drawing/2014/main" id="{D2772DBE-56D8-61B6-DA4C-6E1DE07B9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4651" b="762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5" name="Straight Connector 2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E60EF-9662-6AA1-ABCB-655B0C60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>
                <a:solidFill>
                  <a:srgbClr val="FFFFFF"/>
                </a:solidFill>
              </a:rPr>
              <a:t>10.VACUNA GENÓMICA</a:t>
            </a:r>
          </a:p>
        </p:txBody>
      </p:sp>
    </p:spTree>
    <p:extLst>
      <p:ext uri="{BB962C8B-B14F-4D97-AF65-F5344CB8AC3E}">
        <p14:creationId xmlns:p14="http://schemas.microsoft.com/office/powerpoint/2010/main" val="27594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86532B-5A3E-44A5-A0C2-22A0DB316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01FEA-F635-66D2-8DCA-DBB3389F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819" y="2229928"/>
            <a:ext cx="4247839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Se fabrican por medio de un proceso llamado vacunología inversa </a:t>
            </a:r>
          </a:p>
          <a:p>
            <a:r>
              <a:rPr lang="es-ES"/>
              <a:t>Son utilizadas para los casos en los que los microorganismos no pueden ser cultivados.</a:t>
            </a:r>
          </a:p>
          <a:p>
            <a:pPr marL="45720" indent="0">
              <a:buNone/>
            </a:pPr>
            <a:endParaRPr lang="es-ES"/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032C1216-7CD4-05EB-6911-71F27F63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20" y="242840"/>
            <a:ext cx="4285601" cy="63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7" descr="Imagen que contiene tabla, comida, agua, cubierto&#10;&#10;Descripción generada automáticamente">
            <a:extLst>
              <a:ext uri="{FF2B5EF4-FFF2-40B4-BE49-F238E27FC236}">
                <a16:creationId xmlns:a16="http://schemas.microsoft.com/office/drawing/2014/main" id="{632F4A92-B093-E567-C501-188B4AA4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035450"/>
            <a:ext cx="4593715" cy="47851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01FEA-F635-66D2-8DCA-DBB3389F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Entre las bacterias que han sido combatidas por medio del proceso de la vacunología inversa están:</a:t>
            </a:r>
          </a:p>
          <a:p>
            <a:pPr lvl="1">
              <a:buFont typeface="Wingdings" pitchFamily="34" charset="0"/>
              <a:buChar char="ü"/>
            </a:pPr>
            <a:r>
              <a:rPr lang="es-ES" err="1">
                <a:ea typeface="+mn-lt"/>
                <a:cs typeface="+mn-lt"/>
              </a:rPr>
              <a:t>Streptococcus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pneumoniae</a:t>
            </a:r>
            <a:endParaRPr lang="es-ES" err="1"/>
          </a:p>
          <a:p>
            <a:pPr lvl="1">
              <a:buFont typeface="Wingdings" pitchFamily="34" charset="0"/>
              <a:buChar char="ü"/>
            </a:pPr>
            <a:r>
              <a:rPr lang="es-ES">
                <a:ea typeface="+mn-lt"/>
                <a:cs typeface="+mn-lt"/>
              </a:rPr>
              <a:t>Estafilococo dorado</a:t>
            </a:r>
            <a:endParaRPr lang="es-ES"/>
          </a:p>
          <a:p>
            <a:pPr lvl="1">
              <a:buFont typeface="Wingdings" pitchFamily="34" charset="0"/>
              <a:buChar char="ü"/>
            </a:pPr>
            <a:r>
              <a:rPr lang="es-ES">
                <a:ea typeface="+mn-lt"/>
                <a:cs typeface="+mn-lt"/>
              </a:rPr>
              <a:t>Bacilo del carbunco</a:t>
            </a:r>
            <a:endParaRPr lang="es-ES"/>
          </a:p>
          <a:p>
            <a:pPr lvl="1">
              <a:buFont typeface="Wingdings" pitchFamily="34" charset="0"/>
              <a:buChar char="ü"/>
            </a:pPr>
            <a:r>
              <a:rPr lang="es-ES">
                <a:ea typeface="+mn-lt"/>
                <a:cs typeface="+mn-lt"/>
              </a:rPr>
              <a:t>Chlamydia </a:t>
            </a:r>
            <a:r>
              <a:rPr lang="es-ES" err="1">
                <a:ea typeface="+mn-lt"/>
                <a:cs typeface="+mn-lt"/>
              </a:rPr>
              <a:t>pneumoniae</a:t>
            </a:r>
            <a:endParaRPr lang="es-ES" err="1"/>
          </a:p>
          <a:p>
            <a:pPr lvl="1">
              <a:buFont typeface="Wingdings" pitchFamily="34" charset="0"/>
              <a:buChar char="ü"/>
            </a:pPr>
            <a:endParaRPr lang="es-ES"/>
          </a:p>
          <a:p>
            <a:pPr marL="4572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40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887</Words>
  <Application>Microsoft Office PowerPoint</Application>
  <PresentationFormat>Panorámica</PresentationFormat>
  <Paragraphs>93</Paragraphs>
  <Slides>34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</vt:lpstr>
      <vt:lpstr>Basis</vt:lpstr>
      <vt:lpstr>Avances científicos de los últimos 100 años</vt:lpstr>
      <vt:lpstr>INTRODUCCIÓN</vt:lpstr>
      <vt:lpstr>12. CORAZÓN ARTIFICIAL</vt:lpstr>
      <vt:lpstr>Presentación de PowerPoint</vt:lpstr>
      <vt:lpstr>11.TECNOLOGÍA EN PRUEBAS DIaGNÓSTICAS Y OPERACIONES</vt:lpstr>
      <vt:lpstr>Presentación de PowerPoint</vt:lpstr>
      <vt:lpstr>10.VACUNA GENÓMICA</vt:lpstr>
      <vt:lpstr>Presentación de PowerPoint</vt:lpstr>
      <vt:lpstr>Presentación de PowerPoint</vt:lpstr>
      <vt:lpstr>9)TRASPLANTES DE ÓRGANOS</vt:lpstr>
      <vt:lpstr>Presentación de PowerPoint</vt:lpstr>
      <vt:lpstr>Datos Relevantes de los trasplantes de órganos y De las pruebas diagnosticas</vt:lpstr>
      <vt:lpstr>Presentación de PowerPoint</vt:lpstr>
      <vt:lpstr>Presentación de PowerPoint</vt:lpstr>
      <vt:lpstr>Importancia en la actualidad</vt:lpstr>
      <vt:lpstr>7. TELÉFONO INTELIGENTE</vt:lpstr>
      <vt:lpstr>Presentación de PowerPoint</vt:lpstr>
      <vt:lpstr>Presentación de PowerPoint</vt:lpstr>
      <vt:lpstr>Presentación de PowerPoint</vt:lpstr>
      <vt:lpstr>La ciencia y la política</vt:lpstr>
      <vt:lpstr>Presentación de PowerPoint</vt:lpstr>
      <vt:lpstr>5. ENERGÍA NUCLEAR</vt:lpstr>
      <vt:lpstr>Presentación de PowerPoint</vt:lpstr>
      <vt:lpstr>4. GENOMA HUMANO</vt:lpstr>
      <vt:lpstr>Presentación de PowerPoint</vt:lpstr>
      <vt:lpstr>3. INTERNET</vt:lpstr>
      <vt:lpstr>Presentación de PowerPoint</vt:lpstr>
      <vt:lpstr>Presentación de PowerPoint</vt:lpstr>
      <vt:lpstr>2. PRIMERA COMPUTADORA</vt:lpstr>
      <vt:lpstr>Presentación de PowerPoint</vt:lpstr>
      <vt:lpstr>Presentación de PowerPoint</vt:lpstr>
      <vt:lpstr>1) Electricidad 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Fernando José Fuentes Castillo</cp:lastModifiedBy>
  <cp:revision>106</cp:revision>
  <dcterms:created xsi:type="dcterms:W3CDTF">2022-07-18T19:18:14Z</dcterms:created>
  <dcterms:modified xsi:type="dcterms:W3CDTF">2022-08-09T03:46:53Z</dcterms:modified>
</cp:coreProperties>
</file>